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Inter"/>
      <p:regular r:id="rId17"/>
      <p:bold r:id="rId18"/>
      <p:italic r:id="rId19"/>
      <p:boldItalic r:id="rId20"/>
    </p:embeddedFont>
    <p:embeddedFont>
      <p:font typeface="Petrona Black"/>
      <p:bold r:id="rId21"/>
      <p:boldItalic r:id="rId22"/>
    </p:embeddedFont>
    <p:embeddedFont>
      <p:font typeface="Petron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22" Type="http://schemas.openxmlformats.org/officeDocument/2006/relationships/font" Target="fonts/PetronaBlack-boldItalic.fntdata"/><Relationship Id="rId21" Type="http://schemas.openxmlformats.org/officeDocument/2006/relationships/font" Target="fonts/PetronaBlack-bold.fntdata"/><Relationship Id="rId24" Type="http://schemas.openxmlformats.org/officeDocument/2006/relationships/font" Target="fonts/Petrona-bold.fntdata"/><Relationship Id="rId23" Type="http://schemas.openxmlformats.org/officeDocument/2006/relationships/font" Target="fonts/Petron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etrona-boldItalic.fntdata"/><Relationship Id="rId25" Type="http://schemas.openxmlformats.org/officeDocument/2006/relationships/font" Target="fonts/Petron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regular.fntdata"/><Relationship Id="rId16" Type="http://schemas.openxmlformats.org/officeDocument/2006/relationships/slide" Target="slides/slide12.xml"/><Relationship Id="rId19" Type="http://schemas.openxmlformats.org/officeDocument/2006/relationships/font" Target="fonts/Inter-italic.fntdata"/><Relationship Id="rId18" Type="http://schemas.openxmlformats.org/officeDocument/2006/relationships/font" Target="fonts/In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533800" y="964975"/>
            <a:ext cx="79218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0">
                <a:latin typeface="Petrona Black"/>
                <a:ea typeface="Petrona Black"/>
                <a:cs typeface="Petrona Black"/>
                <a:sym typeface="Petrona Black"/>
              </a:rPr>
              <a:t>PREDICCIÓN DE VENTAS </a:t>
            </a:r>
            <a:endParaRPr sz="4750">
              <a:latin typeface="Petrona Black"/>
              <a:ea typeface="Petrona Black"/>
              <a:cs typeface="Petrona Black"/>
              <a:sym typeface="Petrona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0">
                <a:latin typeface="Petrona Black"/>
                <a:ea typeface="Petrona Black"/>
                <a:cs typeface="Petrona Black"/>
                <a:sym typeface="Petrona Black"/>
              </a:rPr>
              <a:t>EN </a:t>
            </a:r>
            <a:r>
              <a:rPr lang="en-US" sz="4750">
                <a:solidFill>
                  <a:schemeClr val="dk1"/>
                </a:solidFill>
                <a:latin typeface="Petrona Black"/>
                <a:ea typeface="Petrona Black"/>
                <a:cs typeface="Petrona Black"/>
                <a:sym typeface="Petrona Black"/>
              </a:rPr>
              <a:t>E-COMMERCE: </a:t>
            </a:r>
            <a:endParaRPr sz="4750">
              <a:solidFill>
                <a:schemeClr val="dk1"/>
              </a:solidFill>
              <a:latin typeface="Petrona Black"/>
              <a:ea typeface="Petrona Black"/>
              <a:cs typeface="Petrona Black"/>
              <a:sym typeface="Petrona Black"/>
            </a:endParaRPr>
          </a:p>
          <a:p>
            <a:pPr indent="0" lvl="0" marL="0" marR="0" rtl="0" algn="ctr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50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endParaRPr b="0" i="0" sz="5050" u="none" cap="none" strike="noStrike"/>
          </a:p>
        </p:txBody>
      </p:sp>
      <p:sp>
        <p:nvSpPr>
          <p:cNvPr id="67" name="Google Shape;67;p15"/>
          <p:cNvSpPr/>
          <p:nvPr/>
        </p:nvSpPr>
        <p:spPr>
          <a:xfrm>
            <a:off x="533790" y="2584917"/>
            <a:ext cx="7556400" cy="14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Maximizando la eficiencia</a:t>
            </a:r>
            <a:endParaRPr b="0" i="0" sz="4250" u="none" cap="none" strike="noStrike">
              <a:solidFill>
                <a:srgbClr val="007EBD"/>
              </a:solidFill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622640" y="7257502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Gilberto Figueira Santamaria</a:t>
            </a:r>
            <a:endParaRPr b="0" i="0" sz="1750" u="none" cap="none" strike="noStrike">
              <a:solidFill>
                <a:srgbClr val="007EBD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643320" y="7257500"/>
            <a:ext cx="3606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02/09/2025</a:t>
            </a:r>
            <a:endParaRPr b="0" i="0" sz="1750" u="none" cap="none" strike="noStrike">
              <a:solidFill>
                <a:srgbClr val="007EB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/>
          <p:nvPr/>
        </p:nvSpPr>
        <p:spPr>
          <a:xfrm>
            <a:off x="793790" y="124253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Interfaz Amigable</a:t>
            </a:r>
            <a:endParaRPr b="0" i="0" sz="2300" u="none" cap="none" strike="noStrike"/>
          </a:p>
        </p:txBody>
      </p:sp>
      <p:sp>
        <p:nvSpPr>
          <p:cNvPr id="195" name="Google Shape;195;p24"/>
          <p:cNvSpPr/>
          <p:nvPr/>
        </p:nvSpPr>
        <p:spPr>
          <a:xfrm>
            <a:off x="793790" y="1841421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465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DEMO DE NUESTRA APLICACIÓN STREAMLIT</a:t>
            </a:r>
            <a:endParaRPr sz="4650">
              <a:solidFill>
                <a:srgbClr val="006091"/>
              </a:solidFill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93798" y="4114943"/>
            <a:ext cx="634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Hemos desarrollado una aplicación intuitiva para facilitar el uso del modelo.</a:t>
            </a:r>
            <a:endParaRPr b="0" i="0" sz="1750" u="none" cap="none" strike="noStrike"/>
          </a:p>
        </p:txBody>
      </p:sp>
      <p:sp>
        <p:nvSpPr>
          <p:cNvPr id="197" name="Google Shape;197;p24"/>
          <p:cNvSpPr/>
          <p:nvPr/>
        </p:nvSpPr>
        <p:spPr>
          <a:xfrm>
            <a:off x="793798" y="5095903"/>
            <a:ext cx="634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Fácil de usar: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El usuario selecciona una fecha y el modelo predice los próximos días.</a:t>
            </a:r>
            <a:endParaRPr b="0" i="0" sz="1750" u="none" cap="none" strike="noStrike"/>
          </a:p>
        </p:txBody>
      </p:sp>
      <p:sp>
        <p:nvSpPr>
          <p:cNvPr id="198" name="Google Shape;198;p24"/>
          <p:cNvSpPr/>
          <p:nvPr/>
        </p:nvSpPr>
        <p:spPr>
          <a:xfrm>
            <a:off x="793798" y="5901006"/>
            <a:ext cx="634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Sin tecnicismos: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Interfaz amigable, sin necesidad de conocimientos técnicos.</a:t>
            </a:r>
            <a:endParaRPr b="0" i="0" sz="1750" u="none" cap="none" strike="noStrike"/>
          </a:p>
        </p:txBody>
      </p:sp>
      <p:sp>
        <p:nvSpPr>
          <p:cNvPr id="199" name="Google Shape;199;p24"/>
          <p:cNvSpPr/>
          <p:nvPr/>
        </p:nvSpPr>
        <p:spPr>
          <a:xfrm>
            <a:off x="793798" y="6706110"/>
            <a:ext cx="634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Acceso rápido: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Visualiza rápidamente las previsiones para la toma de decisiones.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757357" y="595074"/>
            <a:ext cx="2840355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Visión a Futuro</a:t>
            </a:r>
            <a:endParaRPr b="0" i="0" sz="2200" u="none" cap="none" strike="noStrike"/>
          </a:p>
        </p:txBody>
      </p:sp>
      <p:sp>
        <p:nvSpPr>
          <p:cNvPr id="206" name="Google Shape;206;p25"/>
          <p:cNvSpPr/>
          <p:nvPr/>
        </p:nvSpPr>
        <p:spPr>
          <a:xfrm>
            <a:off x="757345" y="1166450"/>
            <a:ext cx="13258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LIMITACIONES Y PRÓXIMOS PASOS</a:t>
            </a:r>
            <a:endParaRPr sz="4450"/>
          </a:p>
        </p:txBody>
      </p:sp>
      <p:sp>
        <p:nvSpPr>
          <p:cNvPr id="207" name="Google Shape;207;p25"/>
          <p:cNvSpPr/>
          <p:nvPr/>
        </p:nvSpPr>
        <p:spPr>
          <a:xfrm>
            <a:off x="757357" y="2200989"/>
            <a:ext cx="4227671" cy="649129"/>
          </a:xfrm>
          <a:prstGeom prst="roundRect">
            <a:avLst>
              <a:gd fmla="val 4800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910" y="2322671"/>
            <a:ext cx="324564" cy="405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/>
          <p:nvPr/>
        </p:nvSpPr>
        <p:spPr>
          <a:xfrm>
            <a:off x="973693" y="3066455"/>
            <a:ext cx="2895957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1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Limitaciones Actuales</a:t>
            </a:r>
            <a:endParaRPr i="0" sz="2100" u="none" cap="none" strike="noStrike">
              <a:solidFill>
                <a:srgbClr val="007EB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973693" y="3551277"/>
            <a:ext cx="3794998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Datos limitados a un trimestre; sin factores externos como festivos o campañas.</a:t>
            </a:r>
            <a:endParaRPr b="0" i="0" sz="1700" u="none" cap="none" strike="noStrike"/>
          </a:p>
        </p:txBody>
      </p:sp>
      <p:sp>
        <p:nvSpPr>
          <p:cNvPr id="211" name="Google Shape;211;p25"/>
          <p:cNvSpPr/>
          <p:nvPr/>
        </p:nvSpPr>
        <p:spPr>
          <a:xfrm>
            <a:off x="5201364" y="2200989"/>
            <a:ext cx="4227671" cy="649129"/>
          </a:xfrm>
          <a:prstGeom prst="roundRect">
            <a:avLst>
              <a:gd fmla="val 4800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2918" y="2322671"/>
            <a:ext cx="324564" cy="405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5417701" y="3066455"/>
            <a:ext cx="2840355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1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Expansión de Datos</a:t>
            </a:r>
            <a:endParaRPr i="0" sz="2100" u="none" cap="none" strike="noStrike">
              <a:solidFill>
                <a:srgbClr val="007EB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417701" y="3551277"/>
            <a:ext cx="3794998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Integrar más datos históricos y variables externas (</a:t>
            </a:r>
            <a:r>
              <a:rPr lang="en-US"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días festivos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promociones).</a:t>
            </a:r>
            <a:endParaRPr b="0" i="0" sz="1700" u="none" cap="none" strike="noStrike"/>
          </a:p>
        </p:txBody>
      </p:sp>
      <p:sp>
        <p:nvSpPr>
          <p:cNvPr id="215" name="Google Shape;215;p25"/>
          <p:cNvSpPr/>
          <p:nvPr/>
        </p:nvSpPr>
        <p:spPr>
          <a:xfrm>
            <a:off x="9645372" y="2200989"/>
            <a:ext cx="4227671" cy="649129"/>
          </a:xfrm>
          <a:prstGeom prst="roundRect">
            <a:avLst>
              <a:gd fmla="val 4800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96926" y="2322671"/>
            <a:ext cx="324564" cy="405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9861709" y="3066455"/>
            <a:ext cx="2840355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1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Escalabilidad</a:t>
            </a:r>
            <a:endParaRPr i="0" sz="2100" u="none" cap="none" strike="noStrike">
              <a:solidFill>
                <a:srgbClr val="007EB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9861709" y="3551277"/>
            <a:ext cx="3794998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Fácilmente aplicable a toda la empresa, generando un gran retorno económico.</a:t>
            </a:r>
            <a:endParaRPr b="0" i="0" sz="1700" u="none" cap="none" strike="noStrike"/>
          </a:p>
        </p:txBody>
      </p:sp>
      <p:pic>
        <p:nvPicPr>
          <p:cNvPr descr="preencoded.png" id="219" name="Google Shape;21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357" y="5049679"/>
            <a:ext cx="10315456" cy="258484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3082350" y="3341100"/>
            <a:ext cx="84657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4650"/>
              <a:buFont typeface="Petrona"/>
              <a:buNone/>
            </a:pPr>
            <a:r>
              <a:rPr b="1" lang="en-US" sz="390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GRACIAS POR SU ATENCIÓN</a:t>
            </a:r>
            <a:endParaRPr sz="3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250050" y="4130200"/>
            <a:ext cx="141303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Estamos listos para ayudar a su empresa a optimizar sus operaciones y crecer.</a:t>
            </a:r>
            <a:endParaRPr b="0" i="0" sz="3000" u="none" cap="none" strike="noStrike"/>
          </a:p>
        </p:txBody>
      </p:sp>
      <p:sp>
        <p:nvSpPr>
          <p:cNvPr id="229" name="Google Shape;229;p26"/>
          <p:cNvSpPr/>
          <p:nvPr/>
        </p:nvSpPr>
        <p:spPr>
          <a:xfrm>
            <a:off x="622645" y="7257500"/>
            <a:ext cx="3606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Gilberto Figueira Santamaria</a:t>
            </a:r>
            <a:endParaRPr b="0" i="0" sz="1750" u="none" cap="none" strike="noStrike">
              <a:solidFill>
                <a:srgbClr val="007EBD"/>
              </a:solidFill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10323620" y="7257500"/>
            <a:ext cx="3606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02/09/2025</a:t>
            </a:r>
            <a:endParaRPr b="0" i="0" sz="1750" u="none" cap="none" strike="noStrike">
              <a:solidFill>
                <a:srgbClr val="007EB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689015" y="542211"/>
            <a:ext cx="2809280" cy="322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etro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El Reto del E-commerce</a:t>
            </a:r>
            <a:endParaRPr b="0" i="0" sz="2000" u="none" cap="none" strike="noStrike"/>
          </a:p>
        </p:txBody>
      </p:sp>
      <p:sp>
        <p:nvSpPr>
          <p:cNvPr id="76" name="Google Shape;76;p16"/>
          <p:cNvSpPr/>
          <p:nvPr/>
        </p:nvSpPr>
        <p:spPr>
          <a:xfrm>
            <a:off x="689031" y="1061925"/>
            <a:ext cx="12214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405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ANTICIPAR EL FUTURO DE LAS VENTAS</a:t>
            </a:r>
            <a:endParaRPr sz="4050">
              <a:solidFill>
                <a:srgbClr val="00609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81050" y="2944100"/>
            <a:ext cx="3694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Problema: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Predecir las ventas diarias es crucial para cualquier e-commerce.</a:t>
            </a:r>
            <a:endParaRPr b="0" i="0" sz="1550" u="none" cap="none" strike="noStrike"/>
          </a:p>
        </p:txBody>
      </p:sp>
      <p:sp>
        <p:nvSpPr>
          <p:cNvPr id="78" name="Google Shape;78;p16"/>
          <p:cNvSpPr/>
          <p:nvPr/>
        </p:nvSpPr>
        <p:spPr>
          <a:xfrm>
            <a:off x="381050" y="3908090"/>
            <a:ext cx="3694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Importancia: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Afecta la gestión de inventario, estrategias de marketing y planificación de personal.</a:t>
            </a:r>
            <a:endParaRPr b="0" i="0" sz="1550" u="none" cap="none" strike="noStrike"/>
          </a:p>
        </p:txBody>
      </p:sp>
      <p:sp>
        <p:nvSpPr>
          <p:cNvPr id="79" name="Google Shape;79;p16"/>
          <p:cNvSpPr/>
          <p:nvPr/>
        </p:nvSpPr>
        <p:spPr>
          <a:xfrm>
            <a:off x="381050" y="4889189"/>
            <a:ext cx="3694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Nuestros Datos: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Transacciones reales de retail online (UK, Q1-2011).</a:t>
            </a:r>
            <a:endParaRPr b="0" i="0" sz="1550" u="none" cap="none" strike="noStrike"/>
          </a:p>
        </p:txBody>
      </p:sp>
      <p:sp>
        <p:nvSpPr>
          <p:cNvPr id="80" name="Google Shape;80;p16"/>
          <p:cNvSpPr/>
          <p:nvPr/>
        </p:nvSpPr>
        <p:spPr>
          <a:xfrm>
            <a:off x="381050" y="5596538"/>
            <a:ext cx="3694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Objetivo: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Mejorar la previsión y reducir la incertidumbre operativa.</a:t>
            </a:r>
            <a:endParaRPr b="0" i="0" sz="1550" u="none" cap="none" strike="noStrike"/>
          </a:p>
        </p:txBody>
      </p:sp>
      <p:pic>
        <p:nvPicPr>
          <p:cNvPr descr="preencoded.png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4275" y="2944100"/>
            <a:ext cx="9952576" cy="42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756" y="967621"/>
            <a:ext cx="10534888" cy="629423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632698" y="640080"/>
            <a:ext cx="2399347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Impacto en el Negocio</a:t>
            </a:r>
            <a:endParaRPr b="0" i="0" sz="1850" u="none" cap="none" strike="noStrike"/>
          </a:p>
        </p:txBody>
      </p:sp>
      <p:sp>
        <p:nvSpPr>
          <p:cNvPr id="96" name="Google Shape;96;p18"/>
          <p:cNvSpPr/>
          <p:nvPr/>
        </p:nvSpPr>
        <p:spPr>
          <a:xfrm>
            <a:off x="632702" y="1117400"/>
            <a:ext cx="12100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EL VALOR DEL MODELO PREDICTIVO</a:t>
            </a:r>
            <a:endParaRPr sz="3700">
              <a:solidFill>
                <a:srgbClr val="006091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632698" y="1981676"/>
            <a:ext cx="13365004" cy="289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Nuestro modelo es una herramienta estratégica para </a:t>
            </a: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anticipar la demanda.</a:t>
            </a:r>
            <a:endParaRPr b="0" i="0" sz="1400" u="none" cap="none" strike="noStrike"/>
          </a:p>
        </p:txBody>
      </p:sp>
      <p:sp>
        <p:nvSpPr>
          <p:cNvPr id="98" name="Google Shape;98;p18"/>
          <p:cNvSpPr/>
          <p:nvPr/>
        </p:nvSpPr>
        <p:spPr>
          <a:xfrm>
            <a:off x="632698" y="2474357"/>
            <a:ext cx="4334470" cy="1390888"/>
          </a:xfrm>
          <a:prstGeom prst="roundRect">
            <a:avLst>
              <a:gd fmla="val 5460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32698" y="2474357"/>
            <a:ext cx="91440" cy="1390888"/>
          </a:xfrm>
          <a:prstGeom prst="roundRect">
            <a:avLst>
              <a:gd fmla="val 83044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927735" y="2677954"/>
            <a:ext cx="2985135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Optimización de Inventario</a:t>
            </a:r>
            <a:endParaRPr b="0" i="0" sz="1850" u="none" cap="none" strike="noStrike"/>
          </a:p>
        </p:txBody>
      </p:sp>
      <p:sp>
        <p:nvSpPr>
          <p:cNvPr id="101" name="Google Shape;101;p18"/>
          <p:cNvSpPr/>
          <p:nvPr/>
        </p:nvSpPr>
        <p:spPr>
          <a:xfrm>
            <a:off x="927735" y="3083004"/>
            <a:ext cx="3835837" cy="578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 quiebres de stock y evita excesos, minimizando pérdidas.</a:t>
            </a:r>
            <a:endParaRPr b="0" i="0" sz="1400" u="none" cap="none" strike="noStrike"/>
          </a:p>
        </p:txBody>
      </p:sp>
      <p:sp>
        <p:nvSpPr>
          <p:cNvPr id="102" name="Google Shape;102;p18"/>
          <p:cNvSpPr/>
          <p:nvPr/>
        </p:nvSpPr>
        <p:spPr>
          <a:xfrm>
            <a:off x="5147905" y="2474357"/>
            <a:ext cx="4334470" cy="1390888"/>
          </a:xfrm>
          <a:prstGeom prst="roundRect">
            <a:avLst>
              <a:gd fmla="val 5460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5147905" y="2474357"/>
            <a:ext cx="91440" cy="1390888"/>
          </a:xfrm>
          <a:prstGeom prst="roundRect">
            <a:avLst>
              <a:gd fmla="val 83044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5442942" y="2677954"/>
            <a:ext cx="2685812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Decisiones de Marketing</a:t>
            </a:r>
            <a:endParaRPr b="0" i="0" sz="1850" u="none" cap="none" strike="noStrike"/>
          </a:p>
        </p:txBody>
      </p:sp>
      <p:sp>
        <p:nvSpPr>
          <p:cNvPr id="105" name="Google Shape;105;p18"/>
          <p:cNvSpPr/>
          <p:nvPr/>
        </p:nvSpPr>
        <p:spPr>
          <a:xfrm>
            <a:off x="5442942" y="3083004"/>
            <a:ext cx="3835837" cy="578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Permite ajustar campañas y promociones para maximizar ingresos.</a:t>
            </a:r>
            <a:endParaRPr b="0" i="0" sz="1400" u="none" cap="none" strike="noStrike"/>
          </a:p>
        </p:txBody>
      </p:sp>
      <p:sp>
        <p:nvSpPr>
          <p:cNvPr id="106" name="Google Shape;106;p18"/>
          <p:cNvSpPr/>
          <p:nvPr/>
        </p:nvSpPr>
        <p:spPr>
          <a:xfrm>
            <a:off x="9663112" y="2474357"/>
            <a:ext cx="4334589" cy="1390888"/>
          </a:xfrm>
          <a:prstGeom prst="roundRect">
            <a:avLst>
              <a:gd fmla="val 5460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9663112" y="2474357"/>
            <a:ext cx="91440" cy="1390888"/>
          </a:xfrm>
          <a:prstGeom prst="roundRect">
            <a:avLst>
              <a:gd fmla="val 83044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9958149" y="2677954"/>
            <a:ext cx="2372916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Eficiencia Logística</a:t>
            </a:r>
            <a:endParaRPr b="0" i="0" sz="1850" u="none" cap="none" strike="noStrike"/>
          </a:p>
        </p:txBody>
      </p:sp>
      <p:sp>
        <p:nvSpPr>
          <p:cNvPr id="109" name="Google Shape;109;p18"/>
          <p:cNvSpPr/>
          <p:nvPr/>
        </p:nvSpPr>
        <p:spPr>
          <a:xfrm>
            <a:off x="9958149" y="3083004"/>
            <a:ext cx="3835956" cy="578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Facilita la planificación de personal y envíos, reduciendo costos.</a:t>
            </a:r>
            <a:endParaRPr b="0" i="0" sz="1400" u="none" cap="none" strike="noStrike"/>
          </a:p>
        </p:txBody>
      </p:sp>
      <p:sp>
        <p:nvSpPr>
          <p:cNvPr id="110" name="Google Shape;110;p18"/>
          <p:cNvSpPr/>
          <p:nvPr/>
        </p:nvSpPr>
        <p:spPr>
          <a:xfrm>
            <a:off x="903803" y="4271963"/>
            <a:ext cx="13093898" cy="289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Ejemplo de uso: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Si se predice un pico de ventas el fin de semana, el negocio puede reforzar personal y stock, asegurando la satisfacción del cliente.</a:t>
            </a:r>
            <a:endParaRPr b="0" i="0" sz="1400" u="none" cap="none" strike="noStrike"/>
          </a:p>
        </p:txBody>
      </p:sp>
      <p:sp>
        <p:nvSpPr>
          <p:cNvPr id="111" name="Google Shape;111;p18"/>
          <p:cNvSpPr/>
          <p:nvPr/>
        </p:nvSpPr>
        <p:spPr>
          <a:xfrm>
            <a:off x="632698" y="4068604"/>
            <a:ext cx="22860" cy="696039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702" y="4968002"/>
            <a:ext cx="7241978" cy="262151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1164426" y="6943938"/>
            <a:ext cx="1904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Beneficio</a:t>
            </a:r>
            <a:endParaRPr b="0" i="0" sz="1400" u="none" cap="none" strike="noStrike"/>
          </a:p>
        </p:txBody>
      </p:sp>
      <p:sp>
        <p:nvSpPr>
          <p:cNvPr id="114" name="Google Shape;114;p18"/>
          <p:cNvSpPr/>
          <p:nvPr/>
        </p:nvSpPr>
        <p:spPr>
          <a:xfrm>
            <a:off x="1164426" y="6153787"/>
            <a:ext cx="1904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Decisión</a:t>
            </a:r>
            <a:endParaRPr b="0" i="0" sz="1400" u="none" cap="none" strike="noStrike"/>
          </a:p>
        </p:txBody>
      </p:sp>
      <p:sp>
        <p:nvSpPr>
          <p:cNvPr id="115" name="Google Shape;115;p18"/>
          <p:cNvSpPr/>
          <p:nvPr/>
        </p:nvSpPr>
        <p:spPr>
          <a:xfrm>
            <a:off x="1164426" y="5355573"/>
            <a:ext cx="1904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Predicción</a:t>
            </a:r>
            <a:endParaRPr b="0" i="0" sz="1400" u="none" cap="none" strike="noStrike"/>
          </a:p>
        </p:txBody>
      </p:sp>
      <p:sp>
        <p:nvSpPr>
          <p:cNvPr id="116" name="Google Shape;116;p18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793790" y="987147"/>
            <a:ext cx="3151227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Detrás de la Predicción</a:t>
            </a:r>
            <a:endParaRPr b="0" i="0" sz="2300" u="none" cap="none" strike="noStrike"/>
          </a:p>
        </p:txBody>
      </p:sp>
      <p:sp>
        <p:nvSpPr>
          <p:cNvPr id="123" name="Google Shape;123;p19"/>
          <p:cNvSpPr/>
          <p:nvPr/>
        </p:nvSpPr>
        <p:spPr>
          <a:xfrm>
            <a:off x="793805" y="1586025"/>
            <a:ext cx="130428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NUESTRA METODOLOGÍA AVANZADA</a:t>
            </a:r>
            <a:endParaRPr b="1" sz="4050">
              <a:solidFill>
                <a:srgbClr val="00609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793790" y="267045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Exploramos diversos enfoques para encontrar el modelo más robusto.</a:t>
            </a:r>
            <a:endParaRPr b="0" i="0" sz="1750" u="none" cap="none" strike="noStrike"/>
          </a:p>
        </p:txBody>
      </p:sp>
      <p:sp>
        <p:nvSpPr>
          <p:cNvPr id="125" name="Google Shape;125;p19"/>
          <p:cNvSpPr/>
          <p:nvPr/>
        </p:nvSpPr>
        <p:spPr>
          <a:xfrm>
            <a:off x="793790" y="3288506"/>
            <a:ext cx="4196358" cy="3335893"/>
          </a:xfrm>
          <a:prstGeom prst="roundRect">
            <a:avLst>
              <a:gd fmla="val 285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028224" y="3522940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3671768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1028224" y="443019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Modelos Clásicos</a:t>
            </a:r>
            <a:endParaRPr b="0" i="0" sz="2300" u="none" cap="none" strike="noStrike"/>
          </a:p>
        </p:txBody>
      </p:sp>
      <p:sp>
        <p:nvSpPr>
          <p:cNvPr id="129" name="Google Shape;129;p19"/>
          <p:cNvSpPr/>
          <p:nvPr/>
        </p:nvSpPr>
        <p:spPr>
          <a:xfrm>
            <a:off x="1028224" y="4938355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Probamos SARIMA y Holt-Winters para series temporales.</a:t>
            </a:r>
            <a:endParaRPr b="0" i="0" sz="1750" u="none" cap="none" strike="noStrike"/>
          </a:p>
        </p:txBody>
      </p:sp>
      <p:sp>
        <p:nvSpPr>
          <p:cNvPr id="130" name="Google Shape;130;p19"/>
          <p:cNvSpPr/>
          <p:nvPr/>
        </p:nvSpPr>
        <p:spPr>
          <a:xfrm>
            <a:off x="5216962" y="3288506"/>
            <a:ext cx="4196358" cy="3335893"/>
          </a:xfrm>
          <a:prstGeom prst="roundRect">
            <a:avLst>
              <a:gd fmla="val 285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5451396" y="3522940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3671768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5451396" y="4430197"/>
            <a:ext cx="3316724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Aprendizaje Automático</a:t>
            </a:r>
            <a:endParaRPr b="0" i="0" sz="2300" u="none" cap="none" strike="noStrike"/>
          </a:p>
        </p:txBody>
      </p:sp>
      <p:sp>
        <p:nvSpPr>
          <p:cNvPr id="134" name="Google Shape;134;p19"/>
          <p:cNvSpPr/>
          <p:nvPr/>
        </p:nvSpPr>
        <p:spPr>
          <a:xfrm>
            <a:off x="5451396" y="4938355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Evaluamos XGBoost y Random Forest por su rendimiento.</a:t>
            </a:r>
            <a:endParaRPr b="0" i="0" sz="1750" u="none" cap="none" strike="noStrike"/>
          </a:p>
        </p:txBody>
      </p:sp>
      <p:sp>
        <p:nvSpPr>
          <p:cNvPr id="135" name="Google Shape;135;p19"/>
          <p:cNvSpPr/>
          <p:nvPr/>
        </p:nvSpPr>
        <p:spPr>
          <a:xfrm>
            <a:off x="9640133" y="3288506"/>
            <a:ext cx="4196358" cy="3335893"/>
          </a:xfrm>
          <a:prstGeom prst="roundRect">
            <a:avLst>
              <a:gd fmla="val 285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9874568" y="3522940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3671768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9874568" y="443019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Feature Engineering</a:t>
            </a:r>
            <a:endParaRPr b="0" i="0" sz="230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9874568" y="4938355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Creamos variables como lags, medias móviles, día de la semana, fines de semana, clusters y anomalías.</a:t>
            </a:r>
            <a:endParaRPr b="0" i="0" sz="1750" u="none" cap="none" strike="noStrike"/>
          </a:p>
        </p:txBody>
      </p:sp>
      <p:sp>
        <p:nvSpPr>
          <p:cNvPr id="140" name="Google Shape;140;p19"/>
          <p:cNvSpPr/>
          <p:nvPr/>
        </p:nvSpPr>
        <p:spPr>
          <a:xfrm>
            <a:off x="793790" y="687955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Ganador: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Random Forest, potenciado con features de clustering y anomalías, demostró ser el más preciso.</a:t>
            </a:r>
            <a:endParaRPr b="0" i="0" sz="1750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3" y="1311354"/>
            <a:ext cx="11618595" cy="56068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645081" y="506849"/>
            <a:ext cx="2423755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Precisión y Fiabilidad</a:t>
            </a:r>
            <a:endParaRPr b="0" i="0" sz="1900" u="none" cap="none" strike="noStrike"/>
          </a:p>
        </p:txBody>
      </p:sp>
      <p:sp>
        <p:nvSpPr>
          <p:cNvPr id="155" name="Google Shape;155;p21"/>
          <p:cNvSpPr/>
          <p:nvPr/>
        </p:nvSpPr>
        <p:spPr>
          <a:xfrm>
            <a:off x="645070" y="993575"/>
            <a:ext cx="10821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NUESTROS RESULTADOS CLAVE</a:t>
            </a:r>
            <a:endParaRPr sz="3800"/>
          </a:p>
        </p:txBody>
      </p:sp>
      <p:sp>
        <p:nvSpPr>
          <p:cNvPr id="156" name="Google Shape;156;p21"/>
          <p:cNvSpPr/>
          <p:nvPr/>
        </p:nvSpPr>
        <p:spPr>
          <a:xfrm>
            <a:off x="645081" y="1967032"/>
            <a:ext cx="6554867" cy="608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750"/>
              <a:buFont typeface="Petrona"/>
              <a:buNone/>
            </a:pPr>
            <a:r>
              <a:rPr b="1" i="0" lang="en-US" sz="475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3.694</a:t>
            </a:r>
            <a:endParaRPr b="0" i="0" sz="4750" u="none" cap="none" strike="noStrike">
              <a:solidFill>
                <a:srgbClr val="007EBD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2342793" y="2805589"/>
            <a:ext cx="3159443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MAE (Error Absoluto Medio)</a:t>
            </a:r>
            <a:endParaRPr b="0" i="0" sz="1900" u="none" cap="none" strike="noStrike">
              <a:solidFill>
                <a:srgbClr val="007EBD"/>
              </a:solidFill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645081" y="3115842"/>
            <a:ext cx="6555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Promedio de la desviación entre la predicción y el valor real.</a:t>
            </a:r>
            <a:endParaRPr b="0" i="0" sz="1450" u="none" cap="none" strike="noStrike"/>
          </a:p>
        </p:txBody>
      </p:sp>
      <p:sp>
        <p:nvSpPr>
          <p:cNvPr id="159" name="Google Shape;159;p21"/>
          <p:cNvSpPr/>
          <p:nvPr/>
        </p:nvSpPr>
        <p:spPr>
          <a:xfrm>
            <a:off x="7430333" y="1967032"/>
            <a:ext cx="6554986" cy="608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750"/>
              <a:buFont typeface="Petrona"/>
              <a:buNone/>
            </a:pPr>
            <a:r>
              <a:rPr b="1" i="0" lang="en-US" sz="475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5.632</a:t>
            </a:r>
            <a:endParaRPr b="0" i="0" sz="4750" u="none" cap="none" strike="noStrike">
              <a:solidFill>
                <a:srgbClr val="007EBD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482489" y="2805589"/>
            <a:ext cx="4450675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RMSE (Raíz del Error Cuadrático Medio)</a:t>
            </a:r>
            <a:endParaRPr b="0" i="0" sz="1900" u="none" cap="none" strike="noStrike">
              <a:solidFill>
                <a:srgbClr val="007EBD"/>
              </a:solidFill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7430333" y="3115842"/>
            <a:ext cx="6555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Mide la magnitud de los errores de predicción.</a:t>
            </a:r>
            <a:endParaRPr b="0" i="0" sz="1450" u="none" cap="none" strike="noStrike"/>
          </a:p>
        </p:txBody>
      </p:sp>
      <p:sp>
        <p:nvSpPr>
          <p:cNvPr id="162" name="Google Shape;162;p21"/>
          <p:cNvSpPr/>
          <p:nvPr/>
        </p:nvSpPr>
        <p:spPr>
          <a:xfrm>
            <a:off x="645081" y="3720584"/>
            <a:ext cx="1334023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Esto significa que nuestro modelo se equivoca en promedio un </a:t>
            </a: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respecto al valor real diario, una mejora significativa.</a:t>
            </a:r>
            <a:endParaRPr b="0" i="0" sz="1450" u="none" cap="none" strike="noStrike"/>
          </a:p>
        </p:txBody>
      </p:sp>
      <p:pic>
        <p:nvPicPr>
          <p:cNvPr descr="preencoded.png"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865" y="4083675"/>
            <a:ext cx="5425610" cy="40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746760" y="586740"/>
            <a:ext cx="2800707" cy="350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Factores Clave</a:t>
            </a:r>
            <a:endParaRPr b="0" i="0" sz="2200" u="none" cap="none" strike="noStrike"/>
          </a:p>
        </p:txBody>
      </p:sp>
      <p:sp>
        <p:nvSpPr>
          <p:cNvPr id="171" name="Google Shape;171;p22"/>
          <p:cNvSpPr/>
          <p:nvPr/>
        </p:nvSpPr>
        <p:spPr>
          <a:xfrm>
            <a:off x="746742" y="1150150"/>
            <a:ext cx="11712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VARIABLES MÁS RELEVANTES</a:t>
            </a:r>
            <a:endParaRPr b="1" sz="4050">
              <a:solidFill>
                <a:srgbClr val="00609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746760" y="2170390"/>
            <a:ext cx="13136880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Identificamos los elementos que más influyen en la precisión del modelo.</a:t>
            </a:r>
            <a:endParaRPr b="0" i="0" sz="1650" u="none" cap="none" strike="noStrike"/>
          </a:p>
        </p:txBody>
      </p:sp>
      <p:pic>
        <p:nvPicPr>
          <p:cNvPr descr="preencoded.png"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2044" y="2751773"/>
            <a:ext cx="6686193" cy="431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746760" y="7302460"/>
            <a:ext cx="13136880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</a:t>
            </a:r>
            <a:r>
              <a:rPr b="1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cluster de comportamiento</a:t>
            </a: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los clientes y el </a:t>
            </a:r>
            <a:r>
              <a:rPr b="1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día de la semana</a:t>
            </a: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son los mayores impulsores de la predicción.</a:t>
            </a:r>
            <a:endParaRPr b="0" i="0" sz="1650" u="none" cap="none" strike="noStrike"/>
          </a:p>
        </p:txBody>
      </p:sp>
      <p:sp>
        <p:nvSpPr>
          <p:cNvPr id="175" name="Google Shape;175;p22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793790" y="81462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Comparativa Visual</a:t>
            </a:r>
            <a:endParaRPr b="0" i="0" sz="2300" u="none" cap="none" strike="noStrike"/>
          </a:p>
        </p:txBody>
      </p:sp>
      <p:sp>
        <p:nvSpPr>
          <p:cNvPr id="182" name="Google Shape;182;p23"/>
          <p:cNvSpPr/>
          <p:nvPr/>
        </p:nvSpPr>
        <p:spPr>
          <a:xfrm>
            <a:off x="793808" y="1413500"/>
            <a:ext cx="130428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etrona"/>
              <a:buNone/>
            </a:pPr>
            <a:r>
              <a:rPr b="1" lang="en-US" sz="4050">
                <a:solidFill>
                  <a:srgbClr val="006091"/>
                </a:solidFill>
                <a:latin typeface="Inter"/>
                <a:ea typeface="Inter"/>
                <a:cs typeface="Inter"/>
                <a:sym typeface="Inter"/>
              </a:rPr>
              <a:t>VENTAS REALES VS. PREDICHAS</a:t>
            </a:r>
            <a:endParaRPr sz="4650">
              <a:solidFill>
                <a:srgbClr val="006091"/>
              </a:solidFill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793790" y="249793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 visualización clara de la cercanía entre nuestras predicciones y la realidad.</a:t>
            </a:r>
            <a:endParaRPr b="0" i="0" sz="1750" u="none" cap="none" strike="noStrike"/>
          </a:p>
        </p:txBody>
      </p:sp>
      <p:pic>
        <p:nvPicPr>
          <p:cNvPr descr="preencoded.png"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880" y="3115985"/>
            <a:ext cx="10068520" cy="36809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793790" y="705207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 línea azul (Real) y la línea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verde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(Predicción) muestran una cobertura sólida de las tendencias de ventas.</a:t>
            </a:r>
            <a:endParaRPr b="0" i="0" sz="1750" u="none" cap="none" strike="noStrike"/>
          </a:p>
        </p:txBody>
      </p:sp>
      <p:sp>
        <p:nvSpPr>
          <p:cNvPr id="186" name="Google Shape;186;p23"/>
          <p:cNvSpPr/>
          <p:nvPr/>
        </p:nvSpPr>
        <p:spPr>
          <a:xfrm>
            <a:off x="12459025" y="7740275"/>
            <a:ext cx="2171400" cy="489300"/>
          </a:xfrm>
          <a:prstGeom prst="rect">
            <a:avLst/>
          </a:prstGeom>
          <a:solidFill>
            <a:srgbClr val="E9F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